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7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6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19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5C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65776"/>
            <a:ext cx="9144000" cy="73152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57200" y="594360"/>
            <a:ext cx="8229600" cy="18288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4462272"/>
            <a:ext cx="8229600" cy="18288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FINANCE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457200" y="137160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M&amp;A INTEGRATION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457200" y="2121408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KICKOFF MEETING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-1" y="3393102"/>
            <a:ext cx="9116291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 Advisors</a:t>
            </a:r>
            <a:endParaRPr lang="en-US" sz="1300" dirty="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6FDF456B-CC76-F615-3559-2E2CF5D9DA2B}"/>
              </a:ext>
            </a:extLst>
          </p:cNvPr>
          <p:cNvSpPr/>
          <p:nvPr/>
        </p:nvSpPr>
        <p:spPr>
          <a:xfrm>
            <a:off x="-1" y="4480560"/>
            <a:ext cx="9116291" cy="6429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POST-MERGER INTEGRATION PLAYBOOK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18">
            <a:extLst>
              <a:ext uri="{FF2B5EF4-FFF2-40B4-BE49-F238E27FC236}">
                <a16:creationId xmlns:a16="http://schemas.microsoft.com/office/drawing/2014/main" id="{C593437C-1081-F2B4-5D7C-5ADC1E0AB35F}"/>
              </a:ext>
            </a:extLst>
          </p:cNvPr>
          <p:cNvSpPr/>
          <p:nvPr/>
        </p:nvSpPr>
        <p:spPr>
          <a:xfrm>
            <a:off x="6089904" y="2080480"/>
            <a:ext cx="2869038" cy="2834640"/>
          </a:xfrm>
          <a:prstGeom prst="roundRect">
            <a:avLst>
              <a:gd name="adj" fmla="val 280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TIMELINE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milestones across three phases — Pre-Close through Day 100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600200"/>
            <a:ext cx="8503920" cy="256032"/>
          </a:xfrm>
          <a:prstGeom prst="rect">
            <a:avLst/>
          </a:prstGeom>
          <a:solidFill>
            <a:srgbClr val="C0E8D0"/>
          </a:solidFill>
          <a:ln w="12700">
            <a:solidFill>
              <a:srgbClr val="C0E8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20040" y="1600200"/>
            <a:ext cx="3161097" cy="256032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20040" y="1600200"/>
            <a:ext cx="34015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00" dirty="0"/>
          </a:p>
        </p:txBody>
      </p:sp>
      <p:sp>
        <p:nvSpPr>
          <p:cNvPr id="12" name="Shape 9"/>
          <p:cNvSpPr/>
          <p:nvPr/>
        </p:nvSpPr>
        <p:spPr>
          <a:xfrm>
            <a:off x="3481137" y="1603569"/>
            <a:ext cx="1345981" cy="256032"/>
          </a:xfrm>
          <a:prstGeom prst="rect">
            <a:avLst/>
          </a:prstGeom>
          <a:solidFill>
            <a:srgbClr val="0D7048"/>
          </a:solidFill>
          <a:ln w="12700">
            <a:solidFill>
              <a:srgbClr val="0D704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721608" y="1600200"/>
            <a:ext cx="110551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4827118" y="1600200"/>
            <a:ext cx="3996842" cy="256032"/>
          </a:xfrm>
          <a:prstGeom prst="rect">
            <a:avLst/>
          </a:prstGeom>
          <a:solidFill>
            <a:srgbClr val="1A6B48"/>
          </a:solidFill>
          <a:ln w="12700">
            <a:solidFill>
              <a:srgbClr val="1A6B4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827118" y="1600200"/>
            <a:ext cx="399684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320040" y="2043904"/>
            <a:ext cx="3063240" cy="2834640"/>
          </a:xfrm>
          <a:prstGeom prst="roundRect">
            <a:avLst>
              <a:gd name="adj" fmla="val 2258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29768" y="2020824"/>
            <a:ext cx="284378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PRE-CLOSE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429768" y="2459736"/>
            <a:ext cx="2843784" cy="18288"/>
          </a:xfrm>
          <a:prstGeom prst="rect">
            <a:avLst/>
          </a:prstGeom>
          <a:solidFill>
            <a:srgbClr val="C0E8D0"/>
          </a:solidFill>
          <a:ln w="12700">
            <a:solidFill>
              <a:srgbClr val="C0E8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29768" y="2505456"/>
            <a:ext cx="2843784" cy="2157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Lead and team appointed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QoE confirmed; working capital peg validated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financials, AR/AP, and liabilities reviewed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returns, audits, and open disputes assessed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 of accounts mapped; accounting policies documented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PPA finalized; opening balance sheet built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Synergy tracking framework designed; owners assigned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 framework, DOA, and spend approvals ready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signatories, wire authorities, AP/billing confirmed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Readiness Gate certified by CFO to IMO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3538728" y="2043904"/>
            <a:ext cx="2286000" cy="2834640"/>
          </a:xfrm>
          <a:prstGeom prst="roundRect">
            <a:avLst>
              <a:gd name="adj" fmla="val 280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2" name="Text 19"/>
          <p:cNvSpPr/>
          <p:nvPr/>
        </p:nvSpPr>
        <p:spPr>
          <a:xfrm>
            <a:off x="3648456" y="2020824"/>
            <a:ext cx="20665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 / WEEK 1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3648456" y="2459736"/>
            <a:ext cx="2066544" cy="18288"/>
          </a:xfrm>
          <a:prstGeom prst="rect">
            <a:avLst/>
          </a:prstGeom>
          <a:solidFill>
            <a:srgbClr val="C0E8D0"/>
          </a:solidFill>
          <a:ln w="12700">
            <a:solidFill>
              <a:srgbClr val="C0E8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2"/>
          <p:cNvSpPr/>
          <p:nvPr/>
        </p:nvSpPr>
        <p:spPr>
          <a:xfrm>
            <a:off x="3648456" y="2505456"/>
            <a:ext cx="2176272" cy="2157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 payment run executes — no vendor disruption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and cash collection continue without gap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centralized; banking unified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controls applied to acquired entity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Post-close tax notifications submitted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Acquired finance team briefed on all systems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reporting live for combined entity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6089904" y="2020824"/>
            <a:ext cx="3209544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DAYS 8–100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6089904" y="2505456"/>
            <a:ext cx="3209544" cy="21579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ERP-of-record decision made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ASC 805 entries and disclosures complete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gate review with IMO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elections and entity restructuring done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Synergy Phase 1 report to board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audit program established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consolidation roadmap locked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gate closed; synergies confirmed</a:t>
            </a:r>
            <a:endParaRPr lang="en-US" sz="950" dirty="0"/>
          </a:p>
          <a:p>
            <a:pPr marL="174625" indent="-174625">
              <a:spcAft>
                <a:spcPts val="200"/>
              </a:spcAft>
              <a:buSzPct val="100000"/>
              <a:buChar char="•"/>
            </a:pPr>
            <a:r>
              <a:rPr lang="en-US" sz="9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items to named BAU owners</a:t>
            </a:r>
            <a:endParaRPr lang="en-US" sz="950" dirty="0"/>
          </a:p>
        </p:txBody>
      </p:sp>
      <p:sp>
        <p:nvSpPr>
          <p:cNvPr id="32" name="Shape 21">
            <a:extLst>
              <a:ext uri="{FF2B5EF4-FFF2-40B4-BE49-F238E27FC236}">
                <a16:creationId xmlns:a16="http://schemas.microsoft.com/office/drawing/2014/main" id="{AB3C5F4C-A78F-7A03-DE28-5A93CC0BABE1}"/>
              </a:ext>
            </a:extLst>
          </p:cNvPr>
          <p:cNvSpPr/>
          <p:nvPr/>
        </p:nvSpPr>
        <p:spPr>
          <a:xfrm>
            <a:off x="6250140" y="2459738"/>
            <a:ext cx="2066544" cy="18288"/>
          </a:xfrm>
          <a:prstGeom prst="rect">
            <a:avLst/>
          </a:prstGeom>
          <a:solidFill>
            <a:srgbClr val="C0E8D0"/>
          </a:solidFill>
          <a:ln w="12700">
            <a:solidFill>
              <a:srgbClr val="C0E8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 DILIGENCE RULES OF ENGAGEMENT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data sharing guidelines every Finance team member must follow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5166360" cy="3401568"/>
          </a:xfrm>
          <a:prstGeom prst="roundRect">
            <a:avLst>
              <a:gd name="adj" fmla="val 1882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457200" y="1499616"/>
            <a:ext cx="4892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40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MAY AND MAY NOT DO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57200" y="1792224"/>
            <a:ext cx="4892040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57200" y="1847088"/>
            <a:ext cx="48920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pre-close financial data access is governed by clean room protocols — confirm scope with Legal before reviewing any non-public target financial information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Finance team member may contact a named target company vendor, customer, or employee about pricing, terms, or financial arrangements before Legal authorizes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statements, pricing, and contract data may only be reviewed within the Legal-approved data room scope — not shared outside the Finance integration team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diligence finding that could affect deal terms, working capital, or synergy assumptions is escalated to the CFO and Legal immediately — not documented informally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room protocols apply to every Finance team member — not just the CFO; brief your team before they receive data room access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Finance team member communicates integration cost plans, synergy targets, or restructuring intentions to target employees or third parties before close</a:t>
            </a:r>
            <a:endParaRPr lang="en-US" sz="10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unsure whether a pre-close Finance action is permitted — stop and ask the Finance Integration Manager or Legal before proceeding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669280" y="1426464"/>
            <a:ext cx="3246120" cy="1591056"/>
          </a:xfrm>
          <a:prstGeom prst="roundRect">
            <a:avLst>
              <a:gd name="adj" fmla="val 402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5797296" y="1499616"/>
            <a:ext cx="2990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CONSEQUENCES OF VIOLATIONS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797296" y="1773936"/>
            <a:ext cx="299008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797296" y="1828800"/>
            <a:ext cx="2990088" cy="11338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Sharing financial data, pricing, or synergy plans before close constitutes gun-jumping under HSR antitrust rules. The document trail is the violation — intent doesn't matter. Penalties can delay or block deal closing.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669280" y="3127248"/>
            <a:ext cx="3246120" cy="1700784"/>
          </a:xfrm>
          <a:prstGeom prst="roundRect">
            <a:avLst>
              <a:gd name="adj" fmla="val 376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5797296" y="3200400"/>
            <a:ext cx="2990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IN DOUBT — STOP AND ASK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5797296" y="3474720"/>
            <a:ext cx="299008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797296" y="3529584"/>
            <a:ext cx="2990088" cy="12435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accessing any target financial data or taking any pre-close Finance action: contact the Finance Integration Manager or Legal. The data room agreement defines what is in scope. If it is not explicitly permitted, it is not permitted.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2821"/>
            <a:ext cx="9144000" cy="5143500"/>
          </a:xfrm>
          <a:prstGeom prst="rect">
            <a:avLst/>
          </a:prstGeom>
          <a:solidFill>
            <a:srgbClr val="0D704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1389888"/>
            <a:ext cx="9144000" cy="54864"/>
          </a:xfrm>
          <a:prstGeom prst="rect">
            <a:avLst/>
          </a:prstGeom>
          <a:solidFill>
            <a:srgbClr val="FFC0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2798064"/>
            <a:ext cx="9144000" cy="54864"/>
          </a:xfrm>
          <a:prstGeom prst="rect">
            <a:avLst/>
          </a:prstGeom>
          <a:solidFill>
            <a:srgbClr val="FFC00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1312818"/>
            <a:ext cx="9144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i="1" kern="0" spc="800" dirty="0">
                <a:solidFill>
                  <a:srgbClr val="FFC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</a:t>
            </a:r>
            <a:r>
              <a:rPr lang="en-US" sz="4800" b="1" i="1" kern="0" spc="8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4800" b="1" kern="0" spc="1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ADVISORS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0" y="2304288"/>
            <a:ext cx="9144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2944368"/>
            <a:ext cx="9144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400" dirty="0">
              <a:solidFill>
                <a:srgbClr val="FFC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0" y="33375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 DRIVERS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Finance is the most consequential workstream in any integration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4251960" cy="1033272"/>
          </a:xfrm>
          <a:prstGeom prst="roundRect">
            <a:avLst>
              <a:gd name="adj" fmla="val 619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48056" y="1508760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Deal Thesis Validation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48056" y="1783080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48056" y="1828800"/>
            <a:ext cx="3995928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 the board approved exist on paper until Finance proves they are reality. Quality of earnings, working capital validation, and synergy tracking are work that precede value creation.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800600" y="1426464"/>
            <a:ext cx="4251960" cy="1033272"/>
          </a:xfrm>
          <a:prstGeom prst="roundRect">
            <a:avLst>
              <a:gd name="adj" fmla="val 619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928616" y="1508760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Continuity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928616" y="1783080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928616" y="1828800"/>
            <a:ext cx="3995928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 get paid, customers get invoiced, and cash keeps moving on Day 1. A single billing disruption or missed AP run on close day creates creditor and customer risk that takes weeks to repair.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20040" y="2587752"/>
            <a:ext cx="4251960" cy="1033272"/>
          </a:xfrm>
          <a:prstGeom prst="roundRect">
            <a:avLst>
              <a:gd name="adj" fmla="val 619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48056" y="2670048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Compliance &amp; Reporting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48056" y="2944368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48056" y="2990088"/>
            <a:ext cx="3995928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combined entity faces immediate reporting obligations — first combined close, ASC 805 purchase accounting, SEC disclosures, tax filings. These have statutory deadlines. Finance owns every one of them.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800600" y="2587752"/>
            <a:ext cx="4251960" cy="1033272"/>
          </a:xfrm>
          <a:prstGeom prst="roundRect">
            <a:avLst>
              <a:gd name="adj" fmla="val 619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928616" y="2670048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Synergy Realization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928616" y="2944368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928616" y="2990088"/>
            <a:ext cx="3995928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tracks every initiative, validates actuals against projections, and is the first team to know — and report — if the deal is performing as modeled.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320040" y="3749040"/>
            <a:ext cx="8503920" cy="1033272"/>
          </a:xfrm>
          <a:prstGeom prst="roundRect">
            <a:avLst>
              <a:gd name="adj" fmla="val 619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48056" y="3831336"/>
            <a:ext cx="8247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 Environment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448056" y="4105656"/>
            <a:ext cx="824788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448056" y="4151376"/>
            <a:ext cx="8247888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Day 1, the combined entity operates under one financial controls framework. Delegation of authority, spend approval thresholds, and the financial code of conduct cover all acquired employees before a single transaction posts.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SUCCESS METRICS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measure Finance integration success — reported weekly to IMO and Steering Committee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48056" y="1508760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Close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48056" y="1783080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48056" y="1828800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 executed on schedule without restatement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balance sheet finalized and ASC 805 entries complete within required window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material weaknesses or control deficiencies identified in combined entity audit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800600" y="1426464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928616" y="1508760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Cash &amp; Payments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928616" y="1783080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928616" y="1828800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vendor payment disruptions attributable to integration activities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billing or cash collection gaps during system cutover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centralized: cash pooling, FX, and banking unified by Day 1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20040" y="3136392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48056" y="3218688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Synergy Realization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48056" y="3493008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48056" y="3538728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synergies have named owners and cost-to-achieve budgets before close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synergy realization report delivered to board before Day 100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Variances &gt;10% vs. deal model escalated to CFO within 48 hours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800600" y="3136392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928616" y="3218688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Compliance &amp; Reporting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928616" y="3493008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928616" y="3538728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post-close tax notifications submitted on legally required timelines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management reporting live by end of Week 1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ERP-of-record decision made within 30 days; all downstream timelines locked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EXTENT OF INTEGRATION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Finance unifies immediately, what is phased, and what transitions to BAU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2715768" cy="3337560"/>
          </a:xfrm>
          <a:prstGeom prst="roundRect">
            <a:avLst>
              <a:gd name="adj" fmla="val 2357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29768" y="1517904"/>
            <a:ext cx="24963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50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DAY 1 — UNIFIED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29768" y="1837944"/>
            <a:ext cx="2496312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29768" y="1901952"/>
            <a:ext cx="2496312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controls framework — covers all acquired employees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Delegation of authority and spend approval thresholds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 payable payment run — no vendor disruption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and invoicing continuity — no cash collection gap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signatories confirmed; wire transfer authorities active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cost tracking codes live in general ledger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 code of conduct and T&amp;E policy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Intercompany settlement mechanism operational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191256" y="1426464"/>
            <a:ext cx="2715768" cy="3337560"/>
          </a:xfrm>
          <a:prstGeom prst="roundRect">
            <a:avLst>
              <a:gd name="adj" fmla="val 2357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300984" y="1517904"/>
            <a:ext cx="24963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50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PHASED — DAYS 1 TO 100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300984" y="1837944"/>
            <a:ext cx="2496312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300984" y="1901952"/>
            <a:ext cx="2496312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 — executed on schedule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ASC 805 purchase accounting and opening balance sheet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Chart of accounts harmonization and unified reporting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centralization and cash pooling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ERP-of-record decision by Day 30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elections and post-close entity restructuring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FP&amp;A budget and planning cycle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Synergy realization tracking and Phase 1 report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062472" y="1426464"/>
            <a:ext cx="2715768" cy="3337560"/>
          </a:xfrm>
          <a:prstGeom prst="roundRect">
            <a:avLst>
              <a:gd name="adj" fmla="val 2357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172200" y="1517904"/>
            <a:ext cx="24963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50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TRANSITION TO BAU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172200" y="1837944"/>
            <a:ext cx="2496312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172200" y="1901952"/>
            <a:ext cx="2496312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and financial systems consolidation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internal audit and SOX program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procurement and vendor management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org design and role rationalization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budgeting and long-range planning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integration retrospective at Day 100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open items to named BAU owners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END STATES — WHAT 'INTEGRATION COMPLETE' LOOKS LIKE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Observable outcomes that signal Finance is done — by audience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48056" y="1508760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THE BOARD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48056" y="1783080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48056" y="1828800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synergy realization report delivered; actuals vs. deal model locked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 executed without restatement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integration summary: cost-to-achieve vs. budget, synergies confirmed, open items handed to BAU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800600" y="1426464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928616" y="1508760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THE CFO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928616" y="1783080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928616" y="1828800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ERP-of-record selected; all downstream systems integration sequenced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FP&amp;A planning cycle operational; first combined budget complete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tax elections, NOL confirmations, and post-close entity restructuring done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320040" y="3136392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48056" y="3218688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FINANCE TEAM MEMBERS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48056" y="3493008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48056" y="3538728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chart of accounts, one reporting framework, one set of approval thresholds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Acquired finance team fully onboarded to acquirer systems, tools, and processes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Finance org structure final; roles and reporting lines confirmed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800600" y="3136392"/>
            <a:ext cx="4251960" cy="1572768"/>
          </a:xfrm>
          <a:prstGeom prst="roundRect">
            <a:avLst>
              <a:gd name="adj" fmla="val 407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928616" y="3218688"/>
            <a:ext cx="39959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THE BUSINESS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928616" y="3493008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928616" y="3538728"/>
            <a:ext cx="3995928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 paid on time, customers invoiced without interruption throughout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reporting provides combined entity view from Day 1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material control gaps or compliance issues attributable to integration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NON-NEGOTIABLES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requirements that cannot be deferred, delegated, or compromised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2715768" cy="1572768"/>
          </a:xfrm>
          <a:prstGeom prst="roundRect">
            <a:avLst>
              <a:gd name="adj" fmla="val 4070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48056" y="150876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 Runs on Day 1. No Exceptions.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48056" y="178308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48056" y="1828800"/>
            <a:ext cx="2459736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 payable executes on schedule on close day. A missed vendor payment creates immediate creditor risk. Confirm the payment run is in the system and funded before any other Day 1 task begins.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191256" y="1426464"/>
            <a:ext cx="2715768" cy="1572768"/>
          </a:xfrm>
          <a:prstGeom prst="roundRect">
            <a:avLst>
              <a:gd name="adj" fmla="val 4070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319272" y="1468655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Financial Controls Cover All Employees on Day 1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3319272" y="178308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319272" y="1828800"/>
            <a:ext cx="2459736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combined entity's delegation of authority, spend approval thresholds, and financial code of conduct apply to every acquired employee from the moment the deal closes — not after a transition period.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062472" y="1426464"/>
            <a:ext cx="2715768" cy="1572768"/>
          </a:xfrm>
          <a:prstGeom prst="roundRect">
            <a:avLst>
              <a:gd name="adj" fmla="val 4070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190488" y="150876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ERP Decision in 30 Days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190488" y="178308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190488" y="1828800"/>
            <a:ext cx="2459736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ERP-of-record decision has a hard 30-day deadline. Chart of accounts harmonization, management reporting, synergy tracking, and systems consolidation all depend on it. Deliberating past 30 days makes everything downstream more expensive.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320040" y="3118104"/>
            <a:ext cx="2715768" cy="1572768"/>
          </a:xfrm>
          <a:prstGeom prst="roundRect">
            <a:avLst>
              <a:gd name="adj" fmla="val 4070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48056" y="3160295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Synergies Have Named Owners Before Close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48056" y="347472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48056" y="3520440"/>
            <a:ext cx="2459736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synergy enters the deal model without a named owner and a cost-to-achieve estimate. A synergy without an owner is a forecast assumption — not a commitment. Finance owns this accountability from Day 1.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3191256" y="3118104"/>
            <a:ext cx="2715768" cy="1572768"/>
          </a:xfrm>
          <a:prstGeom prst="roundRect">
            <a:avLst>
              <a:gd name="adj" fmla="val 4070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319271" y="3200400"/>
            <a:ext cx="25280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 Combined Close Is Not Delayed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3319272" y="347472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319272" y="3520440"/>
            <a:ext cx="2459736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combined financial close has a statutory timeline. ASC 805 purchase accounting, opening balance sheet finalization, and required disclosures cannot be rushed at the last minute. The close schedule is built before Day 1.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6062472" y="3118104"/>
            <a:ext cx="2715768" cy="1572768"/>
          </a:xfrm>
          <a:prstGeom prst="roundRect">
            <a:avLst>
              <a:gd name="adj" fmla="val 4070"/>
            </a:avLst>
          </a:prstGeom>
          <a:solidFill>
            <a:srgbClr val="0D7048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6190488" y="3160295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E59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of Earnings Is Verified, Not Assumed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6190488" y="347472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6190488" y="3520440"/>
            <a:ext cx="2459736" cy="1069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EBITDA reflects true operating performance only after Finance has confirmed it through QoE work. Any gap between reported and adjusted earnings discovered post-close affects the deal model and the board's confidence in the numbers.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MODEL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owns what — Finance sub-workstream leads and their responsibilities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2715768" cy="1389888"/>
          </a:xfrm>
          <a:prstGeom prst="roundRect">
            <a:avLst>
              <a:gd name="adj" fmla="val 460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48056" y="150876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CFO / Finance Workstream Lead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48056" y="178308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48056" y="1828800"/>
            <a:ext cx="2459736" cy="886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accountable owner. Certifies Day 1 readiness to IMO. Attends Steering Committee. Approves all major financial decisions — ERP selection, synergy reporting, first close, and board deliverables.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191256" y="1426464"/>
            <a:ext cx="2715768" cy="1389888"/>
          </a:xfrm>
          <a:prstGeom prst="roundRect">
            <a:avLst>
              <a:gd name="adj" fmla="val 460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3319272" y="150876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VP Finance / Controller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3319272" y="178308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3319272" y="1828800"/>
            <a:ext cx="2459736" cy="886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financial close, ASC 805, chart of accounts, controls framework, compliance, tax filings, AP/AR continuity, audit relationship, and all statutory reporting deadlines.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062472" y="1426464"/>
            <a:ext cx="2715768" cy="1389888"/>
          </a:xfrm>
          <a:prstGeom prst="roundRect">
            <a:avLst>
              <a:gd name="adj" fmla="val 460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190488" y="150876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VP FP&amp;A / Integration Manager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6190488" y="178308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190488" y="1828800"/>
            <a:ext cx="2459736" cy="886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integration plan, RAID log, synergy tracking framework, pro forma financials, management reporting, budget process, and weekly IMO status reporting.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320040" y="2935224"/>
            <a:ext cx="2715768" cy="1389888"/>
          </a:xfrm>
          <a:prstGeom prst="roundRect">
            <a:avLst>
              <a:gd name="adj" fmla="val 460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48056" y="301752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Treasury Manager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448056" y="329184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48056" y="3337560"/>
            <a:ext cx="2459736" cy="886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cash pooling, banking consolidation, wire transfer authority, FX management, intercompany settlement, and Day 1 treasury operational readiness.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3191256" y="2935224"/>
            <a:ext cx="2715768" cy="1389888"/>
          </a:xfrm>
          <a:prstGeom prst="roundRect">
            <a:avLst>
              <a:gd name="adj" fmla="val 460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3319272" y="301752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Tax Manager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3319272" y="329184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3319272" y="3337560"/>
            <a:ext cx="2459736" cy="886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tax structure assessment, post-close tax elections, NOL carryforward confirmation, open tax audit management, indirect tax compliance, and all post-close tax notifications.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6062472" y="2935224"/>
            <a:ext cx="2715768" cy="1389888"/>
          </a:xfrm>
          <a:prstGeom prst="roundRect">
            <a:avLst>
              <a:gd name="adj" fmla="val 4605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76200" dist="25400" dir="27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6190488" y="3017520"/>
            <a:ext cx="24597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Systems / ERP Lead</a:t>
            </a:r>
            <a:endParaRPr lang="en-US" sz="1100" dirty="0"/>
          </a:p>
        </p:txBody>
      </p:sp>
      <p:sp>
        <p:nvSpPr>
          <p:cNvPr id="31" name="Shape 28"/>
          <p:cNvSpPr/>
          <p:nvPr/>
        </p:nvSpPr>
        <p:spPr>
          <a:xfrm>
            <a:off x="6190488" y="3291840"/>
            <a:ext cx="2459736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6190488" y="3337560"/>
            <a:ext cx="2459736" cy="886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financial systems landscape assessment, ERP-of-record decision support, integration cost tracking setup, systems consolidation roadmap, and acquired team onboarding to acquirer platforms.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GUIDING PRINCIPLES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criteria that guide every Finance integration decision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29768" y="160020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29768" y="16002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868680" y="137817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Verify Before You Report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868680" y="162506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of earnings, working capital, and synergy actuals are verified by Finance before they reach the board. A number reported with confidence and later revised is a credibility event.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727448" y="142646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4837176" y="160020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837176" y="160020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5276088" y="137817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Business Keeps Running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276088" y="162506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Finance integration activity disrupts AP, billing, or cash collection. Integration is the parallel workstream — the business runs at full capacity while Finance integrates.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320040" y="224942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7"/>
          <p:cNvSpPr/>
          <p:nvPr/>
        </p:nvSpPr>
        <p:spPr>
          <a:xfrm>
            <a:off x="429768" y="242316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29768" y="24231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868680" y="220113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Controls First, Speed Second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68680" y="244802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financial controls framework covers all acquired employees on Day 1. Integration speed does not create exceptions to delegation of authority, spend approval, or financial reporting.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727448" y="224942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4837176" y="242316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837176" y="24231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5276088" y="220113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ERP Decided Early, Not Perfectly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5276088" y="244802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good ERP decision made in 30 days beats the perfect decision made in 90. Every downstream system integration, reporting timeline, and synergy tracking tool is gated on this choice.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320040" y="307238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7"/>
          <p:cNvSpPr/>
          <p:nvPr/>
        </p:nvSpPr>
        <p:spPr>
          <a:xfrm>
            <a:off x="429768" y="324612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429768" y="32461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868680" y="302409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Synergies Are Tracked, Not Assumed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68680" y="327098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Synergy realization is reported against the deal model with named owners and verified actuals. Finance reports the difference between forecasts and facts.</a:t>
            </a:r>
            <a:endParaRPr lang="en-US" sz="1000" dirty="0"/>
          </a:p>
        </p:txBody>
      </p:sp>
      <p:sp>
        <p:nvSpPr>
          <p:cNvPr id="34" name="Shape 31"/>
          <p:cNvSpPr/>
          <p:nvPr/>
        </p:nvSpPr>
        <p:spPr>
          <a:xfrm>
            <a:off x="4727448" y="307238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2"/>
          <p:cNvSpPr/>
          <p:nvPr/>
        </p:nvSpPr>
        <p:spPr>
          <a:xfrm>
            <a:off x="4837176" y="324612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3"/>
          <p:cNvSpPr/>
          <p:nvPr/>
        </p:nvSpPr>
        <p:spPr>
          <a:xfrm>
            <a:off x="4837176" y="32461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5276088" y="302409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Accounting Policy Conflicts Are Resolved Early</a:t>
            </a:r>
            <a:endParaRPr lang="en-US" sz="1100" dirty="0"/>
          </a:p>
        </p:txBody>
      </p:sp>
      <p:sp>
        <p:nvSpPr>
          <p:cNvPr id="38" name="Text 35"/>
          <p:cNvSpPr/>
          <p:nvPr/>
        </p:nvSpPr>
        <p:spPr>
          <a:xfrm>
            <a:off x="5276088" y="327098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recognition, lease accounting, inventory valuation, and depreciation differences between the two entities are documented and resolved before the first combined close.</a:t>
            </a:r>
            <a:endParaRPr lang="en-US" sz="1000" dirty="0"/>
          </a:p>
        </p:txBody>
      </p:sp>
      <p:sp>
        <p:nvSpPr>
          <p:cNvPr id="39" name="Shape 36"/>
          <p:cNvSpPr/>
          <p:nvPr/>
        </p:nvSpPr>
        <p:spPr>
          <a:xfrm>
            <a:off x="320040" y="389534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Shape 37"/>
          <p:cNvSpPr/>
          <p:nvPr/>
        </p:nvSpPr>
        <p:spPr>
          <a:xfrm>
            <a:off x="429768" y="406908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8"/>
          <p:cNvSpPr/>
          <p:nvPr/>
        </p:nvSpPr>
        <p:spPr>
          <a:xfrm>
            <a:off x="429768" y="40690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900" dirty="0"/>
          </a:p>
        </p:txBody>
      </p:sp>
      <p:sp>
        <p:nvSpPr>
          <p:cNvPr id="42" name="Text 39"/>
          <p:cNvSpPr/>
          <p:nvPr/>
        </p:nvSpPr>
        <p:spPr>
          <a:xfrm>
            <a:off x="868680" y="384705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Statutory Deadlines Are Not Negotiable</a:t>
            </a:r>
            <a:endParaRPr lang="en-US" sz="1100" dirty="0"/>
          </a:p>
        </p:txBody>
      </p:sp>
      <p:sp>
        <p:nvSpPr>
          <p:cNvPr id="43" name="Text 40"/>
          <p:cNvSpPr/>
          <p:nvPr/>
        </p:nvSpPr>
        <p:spPr>
          <a:xfrm>
            <a:off x="868680" y="409394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 elections, post-close filings, ASC 805 disclosure timelines, and SEC reporting requirements are set by law or regulation. Integration schedules are built around them.</a:t>
            </a:r>
            <a:endParaRPr lang="en-US" sz="1000" dirty="0"/>
          </a:p>
        </p:txBody>
      </p:sp>
      <p:sp>
        <p:nvSpPr>
          <p:cNvPr id="44" name="Shape 41"/>
          <p:cNvSpPr/>
          <p:nvPr/>
        </p:nvSpPr>
        <p:spPr>
          <a:xfrm>
            <a:off x="4727448" y="3895344"/>
            <a:ext cx="4251960" cy="731520"/>
          </a:xfrm>
          <a:prstGeom prst="roundRect">
            <a:avLst>
              <a:gd name="adj" fmla="val 8750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Shape 42"/>
          <p:cNvSpPr/>
          <p:nvPr/>
        </p:nvSpPr>
        <p:spPr>
          <a:xfrm>
            <a:off x="4837176" y="4069080"/>
            <a:ext cx="347472" cy="347472"/>
          </a:xfrm>
          <a:prstGeom prst="line">
            <a:avLst/>
          </a:prstGeom>
          <a:solidFill>
            <a:srgbClr val="0A5C3A"/>
          </a:solidFill>
          <a:ln w="12700">
            <a:solidFill>
              <a:srgbClr val="0A5C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3"/>
          <p:cNvSpPr/>
          <p:nvPr/>
        </p:nvSpPr>
        <p:spPr>
          <a:xfrm>
            <a:off x="4837176" y="406908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D1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5276088" y="3847058"/>
            <a:ext cx="357530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 Reality, Not Optimism</a:t>
            </a:r>
            <a:endParaRPr lang="en-US" sz="1100" dirty="0"/>
          </a:p>
        </p:txBody>
      </p:sp>
      <p:sp>
        <p:nvSpPr>
          <p:cNvPr id="48" name="Text 45"/>
          <p:cNvSpPr/>
          <p:nvPr/>
        </p:nvSpPr>
        <p:spPr>
          <a:xfrm>
            <a:off x="5276088" y="4093946"/>
            <a:ext cx="357530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dashboards reflect current facts. An optimistic status that delays leadership awareness of a missed synergy or control gap costs more than honest reporting ever does.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FB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96012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20040" y="0"/>
            <a:ext cx="8823960" cy="960120"/>
          </a:xfrm>
          <a:prstGeom prst="rect">
            <a:avLst/>
          </a:prstGeom>
          <a:solidFill>
            <a:srgbClr val="063D27"/>
          </a:solidFill>
          <a:ln w="12700">
            <a:solidFill>
              <a:srgbClr val="063D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4592"/>
            <a:ext cx="59436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88720" y="0"/>
            <a:ext cx="75895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MESSAGES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00584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every Finance team member must understand and be able to communicate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0" y="4882896"/>
            <a:ext cx="8778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4A8A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Copyright 100-Day Advisors  |  Finance Integration Kickoff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778240" y="4882896"/>
            <a:ext cx="320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1A6B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20040" y="1426464"/>
            <a:ext cx="4251960" cy="1069848"/>
          </a:xfrm>
          <a:prstGeom prst="roundRect">
            <a:avLst>
              <a:gd name="adj" fmla="val 598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48056" y="1490472"/>
            <a:ext cx="3995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40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DEAL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48056" y="1728216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48056" y="1773936"/>
            <a:ext cx="3995928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acquisition creates a combined entity with greater financial scale and stronger market position. Finance's job is to prove the numbers — and protect them through a clean, controlled integration.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800600" y="1426464"/>
            <a:ext cx="4251960" cy="1069848"/>
          </a:xfrm>
          <a:prstGeom prst="roundRect">
            <a:avLst>
              <a:gd name="adj" fmla="val 598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928616" y="1490472"/>
            <a:ext cx="3995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40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CHANGES ON DAY 1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928616" y="1728216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928616" y="1773936"/>
            <a:ext cx="3995928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controls framework. One delegation of authority. One set of approval thresholds. They apply to every employee in both companies. Integration cost tracking is live in the GL.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320040" y="2569464"/>
            <a:ext cx="4251960" cy="1069848"/>
          </a:xfrm>
          <a:prstGeom prst="roundRect">
            <a:avLst>
              <a:gd name="adj" fmla="val 598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48056" y="2633472"/>
            <a:ext cx="3995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40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STAYS THE SAME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48056" y="2871216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448056" y="2916936"/>
            <a:ext cx="3995928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 get paid. Customers get invoiced. Cash keeps moving. No business operation is disrupted while Finance integrates. Continuity is not negotiable.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800600" y="2569464"/>
            <a:ext cx="4251960" cy="1069848"/>
          </a:xfrm>
          <a:prstGeom prst="roundRect">
            <a:avLst>
              <a:gd name="adj" fmla="val 598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928616" y="2633472"/>
            <a:ext cx="3995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40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DECISIONS GET MADE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928616" y="2871216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4928616" y="2916936"/>
            <a:ext cx="3995928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CFO owns all Finance integration decisions. ERP, accounting policy, synergy reporting, and first close are CFO decisions. Sub-leads escalate to VP Finance or VP FP&amp;A; they escalate to CFO.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320040" y="3712464"/>
            <a:ext cx="4251960" cy="1069848"/>
          </a:xfrm>
          <a:prstGeom prst="roundRect">
            <a:avLst>
              <a:gd name="adj" fmla="val 598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48056" y="3776472"/>
            <a:ext cx="3995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40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ASK OF THE TEAM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448056" y="4014216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448056" y="4059936"/>
            <a:ext cx="3995928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your plan section weekly by Thursday. Escalate blockers within 24 hours. Log every risk the moment it appears. Never let a problem age — the CFO cannot act on what isn't surfaced.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4800600" y="3712464"/>
            <a:ext cx="4251960" cy="1069848"/>
          </a:xfrm>
          <a:prstGeom prst="roundRect">
            <a:avLst>
              <a:gd name="adj" fmla="val 5983"/>
            </a:avLst>
          </a:prstGeom>
          <a:solidFill>
            <a:srgbClr val="FFFFFF"/>
          </a:solidFill>
          <a:ln w="12700">
            <a:solidFill>
              <a:srgbClr val="C0E8D0"/>
            </a:solidFill>
            <a:prstDash val="solid"/>
          </a:ln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4928616" y="3776472"/>
            <a:ext cx="399592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40" dirty="0">
                <a:solidFill>
                  <a:srgbClr val="0A5C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THIS IS COMPLETE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4928616" y="4014216"/>
            <a:ext cx="3995928" cy="22860"/>
          </a:xfrm>
          <a:prstGeom prst="rect">
            <a:avLst/>
          </a:prstGeom>
          <a:solidFill>
            <a:srgbClr val="FFD166"/>
          </a:solidFill>
          <a:ln w="12700">
            <a:solidFill>
              <a:srgbClr val="FFD1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4928616" y="4059936"/>
            <a:ext cx="3995928" cy="6309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0A2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 closes at Day 100: first combined close done, synergies confirmed, ERP decision made, controls embedded, and every open item handed to a named BAU owner.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2328</Words>
  <Application>Microsoft Office PowerPoint</Application>
  <PresentationFormat>On-screen Show (16:9)</PresentationFormat>
  <Paragraphs>231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Finance Integration Kickoff</dc:title>
  <dc:subject>PptxGenJS Presentation</dc:subject>
  <dc:creator>100 Day Advisors</dc:creator>
  <cp:lastModifiedBy>Joseph Aberger</cp:lastModifiedBy>
  <cp:revision>4</cp:revision>
  <dcterms:created xsi:type="dcterms:W3CDTF">2026-06-13T08:27:27Z</dcterms:created>
  <dcterms:modified xsi:type="dcterms:W3CDTF">2026-07-25T16:47:50Z</dcterms:modified>
</cp:coreProperties>
</file>